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5" r:id="rId3"/>
  </p:sldMasterIdLst>
  <p:notesMasterIdLst>
    <p:notesMasterId r:id="rId11"/>
  </p:notesMasterIdLst>
  <p:sldIdLst>
    <p:sldId id="256" r:id="rId4"/>
    <p:sldId id="308" r:id="rId5"/>
    <p:sldId id="313" r:id="rId6"/>
    <p:sldId id="312" r:id="rId7"/>
    <p:sldId id="315" r:id="rId8"/>
    <p:sldId id="316" r:id="rId9"/>
    <p:sldId id="285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8EFA"/>
    <a:srgbClr val="272C5F"/>
    <a:srgbClr val="387EBE"/>
    <a:srgbClr val="1A118D"/>
    <a:srgbClr val="265C9E"/>
    <a:srgbClr val="3072C2"/>
    <a:srgbClr val="445AA2"/>
    <a:srgbClr val="4D7620"/>
    <a:srgbClr val="0BC594"/>
    <a:srgbClr val="2A65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94" d="100"/>
          <a:sy n="94" d="100"/>
        </p:scale>
        <p:origin x="-88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212032"/>
        <c:axId val="21599360"/>
      </c:barChart>
      <c:catAx>
        <c:axId val="292120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1599360"/>
        <c:crosses val="autoZero"/>
        <c:auto val="1"/>
        <c:lblAlgn val="ctr"/>
        <c:lblOffset val="100"/>
        <c:noMultiLvlLbl val="0"/>
      </c:catAx>
      <c:valAx>
        <c:axId val="215993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9212032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549056"/>
        <c:axId val="21550592"/>
        <c:axId val="0"/>
      </c:bar3DChart>
      <c:catAx>
        <c:axId val="21549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itchFamily="34" charset="0"/>
              </a:defRPr>
            </a:pPr>
            <a:endParaRPr lang="ru-RU"/>
          </a:p>
        </c:txPr>
        <c:crossAx val="21550592"/>
        <c:crosses val="autoZero"/>
        <c:auto val="1"/>
        <c:lblAlgn val="l"/>
        <c:lblOffset val="100"/>
        <c:noMultiLvlLbl val="0"/>
      </c:catAx>
      <c:valAx>
        <c:axId val="21550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itchFamily="34" charset="0"/>
              </a:defRPr>
            </a:pPr>
            <a:endParaRPr lang="ru-RU"/>
          </a:p>
        </c:txPr>
        <c:crossAx val="21549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B49AF-576E-4EBF-B439-DC44A1196893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6A378-EA74-43AC-9CA9-8965C30B18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67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6A378-EA74-43AC-9CA9-8965C30B182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901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6A378-EA74-43AC-9CA9-8965C30B182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901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6A378-EA74-43AC-9CA9-8965C30B182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431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6A378-EA74-43AC-9CA9-8965C30B182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486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0265-9ED2-4086-93E8-A2BDADA96A61}" type="datetime1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3725-7A6D-4887-9AB3-E161F51FF27D}" type="datetime1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5993-1C77-4A6A-BFD3-5694570F308C}" type="datetime1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A9B7-7341-44A6-B00E-B541317D842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252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D391-FF17-4883-BDA4-421762723F8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516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085C-69E2-41C6-AD09-3826A4AF7AC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9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0A26-D603-4CC7-8A89-9E90553EF33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70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3A95-6004-46F7-8BC8-7AEEBB3D250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878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E2C7-6BF3-4B73-A9BF-FACC9173AEC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615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3D45-ADD1-451D-A60A-A60D0B67DF8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759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6670-9B7E-4239-BC1B-406D8635A7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99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8018-CC6A-4765-9D0B-DC581E0391E5}" type="datetime1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80EF-4CC5-4C09-8925-D64C7E07CB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4360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5B590-DA6E-4124-8084-4F79F366D33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074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04CC-B575-4670-A171-2F31C992F6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6555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4A97-DC60-4541-979B-1CF95B3D2EB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0125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7253A-3B12-49AB-8373-D3420D4B47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3143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3F07-5F29-4355-B8E4-4BAF0E085B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6471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25B0-02D5-41F7-9A77-85C99B73F6D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7824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0894-AF37-4385-96D5-5735DA75F78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2978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0950-7D5A-456C-B950-739DF8984C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9605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D8E6-F85B-4987-B715-FE6A7D6568B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85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9808-D5E2-48CF-9DE3-D7B0F4CBDB4F}" type="datetime1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4D24-C615-4DD8-B73C-47F8ED85A86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1673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2705-A91D-4C69-B290-531AAB94387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7886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C6DC-5E7F-456C-930C-BDF49D432F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6084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D329-641F-4E07-B9BF-7A2680DEA89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17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7E3C-937A-447C-B054-81C35806632A}" type="datetime1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EEB0-AC8A-4196-80AD-6E51A4267E2F}" type="datetime1">
              <a:rPr lang="ru-RU" smtClean="0"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5790-AE0D-46E7-8E22-904A052E0CB4}" type="datetime1">
              <a:rPr lang="ru-RU" smtClean="0"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B43B-FF41-46FE-8CCD-31CBE5D9B7F2}" type="datetime1">
              <a:rPr lang="ru-RU" smtClean="0"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461F-53BF-4876-ADC8-9B9500EFAA4B}" type="datetime1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72FC-A935-4D6B-96D5-1676E205FB04}" type="datetime1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9185F-F9ED-43F9-AA02-55F958AAB63F}" type="datetime1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3396F-0158-4EA5-9742-264BFE195A3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26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4CD80-748A-43B2-ACB1-DF4C909ED0B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95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log.ru/" TargetMode="Externa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79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5000-01-269\Рабочий стол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60648"/>
            <a:ext cx="1510283" cy="15841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80000" y="2996952"/>
            <a:ext cx="878448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МЕЖРАЙОННАЯ ИФНС РОССИИ №12 ПО МОСКОВСКОЙ ОБЛАСТИ</a:t>
            </a:r>
            <a:b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endParaRPr lang="ru-RU" sz="170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365105"/>
            <a:ext cx="9144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«СПЕЦИАЛЬНЫЙ НАЛОГОВЫЙ РЕЖИМ                   «НАЛОГ НА ПРОФЕССИОНАЛЬНЫЙ ДОХОД»</a:t>
            </a:r>
          </a:p>
          <a:p>
            <a:pPr algn="ctr"/>
            <a:endParaRPr lang="ru-RU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ru-RU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ru-RU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Calibri" pitchFamily="34" charset="0"/>
              </a:rPr>
              <a:t>23.01.2019</a:t>
            </a:r>
          </a:p>
          <a:p>
            <a:pPr algn="ctr"/>
            <a:endParaRPr lang="ru-RU" sz="2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0000" y="180000"/>
            <a:ext cx="323528" cy="10081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76456" y="6331386"/>
            <a:ext cx="4675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Calibri" pitchFamily="34" charset="0"/>
              </a:rPr>
              <a:t>2</a:t>
            </a:r>
            <a:endParaRPr lang="ru-RU" sz="3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0000" y="180000"/>
            <a:ext cx="323528" cy="10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084168" y="1196752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236568" y="1349152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764704"/>
            <a:ext cx="78488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Федеральным законом № 422-ФЗ от 27.11.2018 года предусмотрено проведение эксперимента по установлению специального налогового режима «Налог на профессиональный доход» в городе федерального значения Москве, в Московской и Калужской областях, а также в Республике Татарстан с 1 января 2019 года до 31 декабря 2028 года.</a:t>
            </a:r>
          </a:p>
          <a:p>
            <a:pPr algn="just"/>
            <a:r>
              <a:rPr lang="ru-RU" dirty="0"/>
              <a:t>	</a:t>
            </a:r>
            <a:endParaRPr lang="ru-RU" dirty="0" smtClean="0"/>
          </a:p>
          <a:p>
            <a:pPr algn="just"/>
            <a:r>
              <a:rPr lang="ru-RU" dirty="0"/>
              <a:t>	</a:t>
            </a:r>
            <a:endParaRPr lang="ru-RU" dirty="0" smtClean="0"/>
          </a:p>
          <a:p>
            <a:pPr algn="just"/>
            <a:r>
              <a:rPr lang="ru-RU" dirty="0"/>
              <a:t>	</a:t>
            </a:r>
            <a:r>
              <a:rPr lang="ru-RU" dirty="0" smtClean="0"/>
              <a:t>Специальный налоговый режим смогут применять физические лица, а также индивидуальные предприниматели, перешедшие на уплату налога на профессиональный доход, вне зависимости от вида их деятельности, за исключением лиц, указанных в части 2 статьи 4 Федерального закона (№422-ФЗ).</a:t>
            </a:r>
          </a:p>
          <a:p>
            <a:pPr algn="just"/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1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76456" y="6331386"/>
            <a:ext cx="4675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ru-RU" sz="30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463263548"/>
              </p:ext>
            </p:extLst>
          </p:nvPr>
        </p:nvGraphicFramePr>
        <p:xfrm>
          <a:off x="6012160" y="2420888"/>
          <a:ext cx="273630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80000" y="180000"/>
            <a:ext cx="323528" cy="10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084168" y="1196752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236568" y="1349152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dirty="0"/>
          </a:p>
        </p:txBody>
      </p:sp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1318081969"/>
              </p:ext>
            </p:extLst>
          </p:nvPr>
        </p:nvGraphicFramePr>
        <p:xfrm>
          <a:off x="5796136" y="2060848"/>
          <a:ext cx="309634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620688"/>
            <a:ext cx="763284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u="sng" dirty="0" smtClean="0"/>
              <a:t>Не вправе применять специальный налоговый режим (ч. 2, ст. 4 ФЗ)</a:t>
            </a:r>
            <a:r>
              <a:rPr lang="en-US" sz="1600" u="sng" dirty="0" smtClean="0"/>
              <a:t>:</a:t>
            </a:r>
            <a:endParaRPr lang="ru-RU" sz="1600" u="sng" dirty="0" smtClean="0"/>
          </a:p>
          <a:p>
            <a:pPr algn="just"/>
            <a:endParaRPr lang="ru-RU" sz="1600" dirty="0"/>
          </a:p>
          <a:p>
            <a:pPr marL="342900" indent="-342900" algn="just">
              <a:buAutoNum type="arabicPeriod"/>
            </a:pPr>
            <a:r>
              <a:rPr lang="ru-RU" sz="1600" dirty="0" smtClean="0"/>
              <a:t>Лица, осуществляющие реализацию подакцизных товаров и товаров, подлежащих обязательной маркировке средствами идентификации в соответствии с законодательством РФ.</a:t>
            </a:r>
            <a:endParaRPr lang="ru-RU" sz="1600" dirty="0"/>
          </a:p>
          <a:p>
            <a:pPr marL="342900" indent="-342900" algn="just">
              <a:buAutoNum type="arabicPeriod"/>
            </a:pPr>
            <a:r>
              <a:rPr lang="ru-RU" sz="1600" dirty="0" smtClean="0"/>
              <a:t>Лица, осуществляющие перепродажу товаров, имущественных прав, за исключением продажи имущества, использовавшегося ими для личных, домашних и (или) иных подобных нужд.</a:t>
            </a:r>
            <a:endParaRPr lang="ru-RU" sz="1600" dirty="0"/>
          </a:p>
          <a:p>
            <a:pPr marL="342900" indent="-342900" algn="just">
              <a:buAutoNum type="arabicPeriod"/>
            </a:pPr>
            <a:r>
              <a:rPr lang="ru-RU" sz="1600" dirty="0" smtClean="0"/>
              <a:t>Лица, занимающиеся добычей и (или) реализацией полезных  ископаемых.</a:t>
            </a:r>
            <a:endParaRPr lang="ru-RU" sz="1600" dirty="0"/>
          </a:p>
          <a:p>
            <a:pPr marL="342900" indent="-342900" algn="just">
              <a:buAutoNum type="arabicPeriod"/>
            </a:pPr>
            <a:r>
              <a:rPr lang="ru-RU" sz="1600" dirty="0" smtClean="0"/>
              <a:t>Лица, имеющие работников, с которыми они состоят в трудовых отношениях.</a:t>
            </a:r>
            <a:endParaRPr lang="ru-RU" sz="1600" dirty="0"/>
          </a:p>
          <a:p>
            <a:pPr marL="342900" indent="-342900" algn="just">
              <a:buAutoNum type="arabicPeriod"/>
            </a:pPr>
            <a:r>
              <a:rPr lang="ru-RU" sz="1600" dirty="0" smtClean="0"/>
              <a:t>Лица, ведущие предпринимательскую деятельность в интересах другого лица на основе договоров поручения, договоров комиссии либо агентских договоров.</a:t>
            </a:r>
          </a:p>
          <a:p>
            <a:pPr marL="342900" indent="-342900" algn="just">
              <a:buAutoNum type="arabicPeriod"/>
            </a:pPr>
            <a:r>
              <a:rPr lang="ru-RU" sz="1600" dirty="0" smtClean="0"/>
              <a:t>Лица, оказывающие услуги по доставке товаров с приемом (передачей) платежей за указанные товары в интересах других лиц.</a:t>
            </a:r>
          </a:p>
          <a:p>
            <a:pPr marL="342900" indent="-342900" algn="just">
              <a:buAutoNum type="arabicPeriod"/>
            </a:pPr>
            <a:r>
              <a:rPr lang="ru-RU" sz="1600" dirty="0" smtClean="0"/>
              <a:t>Лица, применяющие иные специальные налоговые режимы или ведущие предпринимательскую деятельность, доходы от которой облагаются налогом на доходы физических лиц.</a:t>
            </a:r>
          </a:p>
          <a:p>
            <a:pPr marL="342900" indent="-342900" algn="just">
              <a:buAutoNum type="arabicPeriod"/>
            </a:pPr>
            <a:r>
              <a:rPr lang="ru-RU" sz="1600" dirty="0" smtClean="0"/>
              <a:t>Налогоплательщики, у которых доходы, учитываемые при определении налоговой базы, превысил в текущем календарном году 2,4 миллиона рублей.</a:t>
            </a:r>
            <a:endParaRPr lang="ru-RU" sz="1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509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04448" y="6381328"/>
            <a:ext cx="5395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prstClr val="white"/>
                </a:solidFill>
              </a:rPr>
              <a:t>4</a:t>
            </a:r>
            <a:endParaRPr lang="ru-RU" sz="3000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0000" y="180000"/>
            <a:ext cx="323528" cy="1008000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9" y="684000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В отличии от индивидуальных предпринимателей, применяющих специальные налоговые режимы, налогоплательщику налога на профессиональный доход не требуется сдавать отчетность. Кроме того, «</a:t>
            </a:r>
            <a:r>
              <a:rPr lang="ru-RU" dirty="0" err="1" smtClean="0"/>
              <a:t>самозанятые</a:t>
            </a:r>
            <a:r>
              <a:rPr lang="ru-RU" dirty="0" smtClean="0"/>
              <a:t>» освобождены от применения контрольно-кассовой техники.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	</a:t>
            </a:r>
            <a:r>
              <a:rPr lang="ru-RU" smtClean="0"/>
              <a:t>Однако главное преимущество </a:t>
            </a:r>
            <a:r>
              <a:rPr lang="ru-RU" dirty="0" smtClean="0"/>
              <a:t>«</a:t>
            </a:r>
            <a:r>
              <a:rPr lang="ru-RU" dirty="0" err="1" smtClean="0"/>
              <a:t>самозанятого</a:t>
            </a:r>
            <a:r>
              <a:rPr lang="ru-RU" dirty="0" smtClean="0"/>
              <a:t>» – это размер налоговой ставки</a:t>
            </a:r>
            <a:r>
              <a:rPr lang="en-US" dirty="0" smtClean="0"/>
              <a:t>:</a:t>
            </a:r>
            <a:endParaRPr lang="ru-RU" dirty="0" smtClean="0"/>
          </a:p>
          <a:p>
            <a:pPr algn="just"/>
            <a:r>
              <a:rPr lang="ru-RU" dirty="0" smtClean="0"/>
              <a:t>	- 4 процента при реализации товара (выполнения работ, оказании услуг) физическим лицам,</a:t>
            </a:r>
          </a:p>
          <a:p>
            <a:pPr algn="just"/>
            <a:r>
              <a:rPr lang="ru-RU" dirty="0"/>
              <a:t>	</a:t>
            </a:r>
            <a:r>
              <a:rPr lang="ru-RU" dirty="0" smtClean="0"/>
              <a:t>- 6 процентов при </a:t>
            </a:r>
            <a:r>
              <a:rPr lang="ru-RU" dirty="0"/>
              <a:t>реализации товара (выполнения работ, оказании услуг) </a:t>
            </a:r>
            <a:r>
              <a:rPr lang="ru-RU" dirty="0" smtClean="0"/>
              <a:t>юридическим лицам.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829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32440" y="6381328"/>
            <a:ext cx="6115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000" dirty="0" smtClean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764704"/>
            <a:ext cx="741682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Для постановки на учет в качестве </a:t>
            </a:r>
            <a:r>
              <a:rPr lang="ru-RU" dirty="0" err="1" smtClean="0"/>
              <a:t>самозанятого</a:t>
            </a:r>
            <a:r>
              <a:rPr lang="ru-RU" dirty="0" smtClean="0"/>
              <a:t> налогоплательщику достаточно установить мобильное приложение «Мой налог» в информационно-телекоммуникационной сети «Интернет» на официальном сайте Федеральной налоговой службы </a:t>
            </a:r>
            <a:r>
              <a:rPr lang="en-US" sz="2800" u="sng" dirty="0" smtClean="0">
                <a:hlinkClick r:id="rId2"/>
              </a:rPr>
              <a:t>www.nalog.ru</a:t>
            </a:r>
            <a:endParaRPr lang="ru-RU" sz="2800" u="sng" dirty="0" smtClean="0"/>
          </a:p>
          <a:p>
            <a:pPr algn="just"/>
            <a:endParaRPr lang="ru-RU" u="sng" dirty="0"/>
          </a:p>
          <a:p>
            <a:pPr algn="just"/>
            <a:r>
              <a:rPr lang="ru-RU" dirty="0"/>
              <a:t>	</a:t>
            </a:r>
            <a:r>
              <a:rPr lang="ru-RU" dirty="0" smtClean="0"/>
              <a:t>Все расчеты с клиентами необходимо будет проводить через приложение «Мой налог».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	Чек должен быть сформирован налогоплательщиком и передан покупателю (заказчику) в момент расчета наличными денежными средствами и (или) с использованием электронных средств платежа.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	Сумма налога, подлежащая уплате исчисляется налоговым органом.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	Уплата налога осуществляется не позднее 25-го числа месяца, следующего за истекшим налоговым периодом, по месту ведения налогоплательщиком деятельности.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533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/>
          <a:stretch>
            <a:fillRect/>
          </a:stretch>
        </p:blipFill>
        <p:spPr>
          <a:xfrm>
            <a:off x="1541736" y="1190696"/>
            <a:ext cx="5940425" cy="445516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758880" y="6414789"/>
            <a:ext cx="837456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76470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https://npd.nalog.ru/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748464" y="6412686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332656"/>
            <a:ext cx="79208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Создан специальный сайт, где можно подробно прочитать о новом налоговом режиме, его особенностях, а также получить ответы на вопросы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13600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75656" y="3068960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spc="250" dirty="0" smtClean="0">
                <a:solidFill>
                  <a:srgbClr val="144160"/>
                </a:solidFill>
              </a:rPr>
              <a:t>Спасибо за внимание!</a:t>
            </a:r>
            <a:endParaRPr lang="ru-RU" sz="2800" b="1" i="1" spc="250" dirty="0">
              <a:solidFill>
                <a:srgbClr val="1441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0000" y="180000"/>
            <a:ext cx="323528" cy="10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764799" y="6488668"/>
            <a:ext cx="288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10097</TotalTime>
  <Words>233</Words>
  <Application>Microsoft Office PowerPoint</Application>
  <PresentationFormat>Экран (4:3)</PresentationFormat>
  <Paragraphs>55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Тема Office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 Ю. Жирихина</dc:creator>
  <cp:lastModifiedBy>KudriavcevaNA</cp:lastModifiedBy>
  <cp:revision>793</cp:revision>
  <cp:lastPrinted>2019-01-22T13:01:32Z</cp:lastPrinted>
  <dcterms:modified xsi:type="dcterms:W3CDTF">2019-01-31T08:27:12Z</dcterms:modified>
</cp:coreProperties>
</file>